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1" r:id="rId2"/>
    <p:sldId id="312" r:id="rId3"/>
    <p:sldId id="268" r:id="rId4"/>
    <p:sldId id="313" r:id="rId5"/>
    <p:sldId id="323" r:id="rId6"/>
    <p:sldId id="316" r:id="rId7"/>
    <p:sldId id="325" r:id="rId8"/>
    <p:sldId id="326" r:id="rId9"/>
    <p:sldId id="327" r:id="rId10"/>
    <p:sldId id="320" r:id="rId11"/>
    <p:sldId id="310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0"/>
    <p:restoredTop sz="84724" autoAdjust="0"/>
  </p:normalViewPr>
  <p:slideViewPr>
    <p:cSldViewPr snapToGrid="0" snapToObjects="1" showGuides="1">
      <p:cViewPr varScale="1">
        <p:scale>
          <a:sx n="96" d="100"/>
          <a:sy n="96" d="100"/>
        </p:scale>
        <p:origin x="6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6" d="100"/>
          <a:sy n="86" d="100"/>
        </p:scale>
        <p:origin x="2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88CFD22-72F0-E440-A594-6321E32649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D131CE-833D-9F46-84E0-3FC72E1D78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EDD99-6143-C548-BA90-E40D2AF2E427}" type="datetimeFigureOut">
              <a:rPr lang="de-DE" smtClean="0"/>
              <a:t>28.08.2024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83E537-9D73-A240-BA21-8DEEA47302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A863A9-5657-914F-B739-8265CEA063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E9454-3BD0-1D4E-8446-644966B5D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516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CBE65-2155-6C43-A51B-13B318486B64}" type="datetimeFigureOut">
              <a:rPr lang="de-DE" smtClean="0"/>
              <a:t>28.08.2024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23C02-D80D-124E-B365-917CBD6C1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61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FFAFF7BA-349F-EC47-A655-38AC9BF07C77}"/>
              </a:ext>
            </a:extLst>
          </p:cNvPr>
          <p:cNvSpPr/>
          <p:nvPr userDrawn="1"/>
        </p:nvSpPr>
        <p:spPr>
          <a:xfrm>
            <a:off x="0" y="5555848"/>
            <a:ext cx="12192000" cy="130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4928CE0-9920-4844-A076-E6294DB0DD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735637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7569072-29E0-6540-A11D-2F3880F30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6115711"/>
            <a:ext cx="2807136" cy="4206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1EAA626-F196-064F-B6E5-DD17E922B9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86687"/>
            <a:ext cx="8071413" cy="230663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BF2144D-E27E-2745-BF0E-9CCCF3EF6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66363"/>
            <a:ext cx="807141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7D17A6-5195-C544-B7BD-645BD27C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4147" y="3266364"/>
            <a:ext cx="1225373" cy="672344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667827F4-2E94-7C48-AC47-FF80D3026B0F}" type="datetime1">
              <a:rPr lang="de-DE" smtClean="0"/>
              <a:t>28.08.2024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083425-C25E-8D41-92D5-4D14DD2274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51964" y="5936501"/>
            <a:ext cx="4347556" cy="74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68377-1F40-7442-A8CC-BE7512EA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8235" cy="60469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AF8D98-26EC-414B-BA5E-74428299B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745" y="1825625"/>
            <a:ext cx="9027226" cy="406255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7AF461-C217-E644-9CEF-D8999D91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27750"/>
            <a:ext cx="4114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75C93A-ABCD-7942-A64A-5166757A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E354-758E-1643-B21C-1A255F33C8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24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68377-1F40-7442-A8CC-BE7512EA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8235" cy="60469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AF8D98-26EC-414B-BA5E-74428299B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274"/>
            <a:ext cx="8838235" cy="4073236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7AF461-C217-E644-9CEF-D8999D91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27750"/>
            <a:ext cx="4114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75C93A-ABCD-7942-A64A-5166757A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E354-758E-1643-B21C-1A255F33C8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22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CFFCF-4D48-D547-A0D2-3A261B8E4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C00930-6A60-7F49-9676-AF2A6672B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5715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705217-4E9B-D743-862A-8A34E760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32875"/>
            <a:ext cx="4114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50E4F6-74F5-FE4B-8BAC-1F8C5D40D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E354-758E-1643-B21C-1A255F33C8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83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7F6F2-8BC0-3541-AE0A-74F3D2ED5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B55539-D921-1646-ACA6-DDF2E0FE0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28886E-67AC-D141-8FC2-D0C9FAE96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108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A2FED7-5606-BF4E-BEA8-46B2C2B0E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312B1D0-6309-4448-A32F-5B760BA8C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108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E2C1CC0-FDD3-CF4D-B169-05916C34D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32875"/>
            <a:ext cx="4114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69F3363-4900-6649-86C4-6043C97E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E354-758E-1643-B21C-1A255F33C8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71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8792BFC5-5D55-3B40-AD54-E53880E1FB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2DC3AE8-BB8C-B74A-AA4B-21BE708BA30A}"/>
              </a:ext>
            </a:extLst>
          </p:cNvPr>
          <p:cNvSpPr/>
          <p:nvPr userDrawn="1"/>
        </p:nvSpPr>
        <p:spPr>
          <a:xfrm>
            <a:off x="11326801" y="6063438"/>
            <a:ext cx="503999" cy="50399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3BD6C09-11DF-2048-9F35-CF37D42E5D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600" y="360000"/>
            <a:ext cx="1981200" cy="5969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E55D93-F9FC-6A41-898D-39794D096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3287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738724-82A0-DE4E-9A64-A1198DEE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E354-758E-1643-B21C-1A255F33C8A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7F85D50-1F58-AB44-9CFC-0F3E33B67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81886"/>
            <a:ext cx="8650197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AA889867-5F28-7649-A8A1-413211E180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49600" y="2581886"/>
            <a:ext cx="1981200" cy="1325563"/>
          </a:xfrm>
        </p:spPr>
        <p:txBody>
          <a:bodyPr lIns="0" tIns="0" rIns="0" bIns="0"/>
          <a:lstStyle>
            <a:lvl1pPr marL="0" indent="0" algn="r">
              <a:buNone/>
              <a:defRPr sz="1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4AF9C22-820C-BF4F-9BBE-324158389A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9763" y="6063437"/>
            <a:ext cx="280945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7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53696-C71C-A24F-8812-D5E902DD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A1D680-87A6-AA44-918F-3DA629F00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36073"/>
            <a:ext cx="6172200" cy="47249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60DBA6-F4B8-B44B-B65F-898C20034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FBB650-DF99-C447-96A9-9C233275E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29989"/>
            <a:ext cx="4114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8CCBDDE-4295-B349-91AF-CECB5573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E354-758E-1643-B21C-1A255F33C8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77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EB237-91F9-6D45-A8C0-0E5F02B7D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49926"/>
            <a:ext cx="3932237" cy="90747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5986D83-1700-1F45-8BC0-D4042E670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9927"/>
            <a:ext cx="6647612" cy="47111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F7290C-7B30-394A-B42A-088661387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98F775-DE7D-7447-9D3B-393442B3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32875"/>
            <a:ext cx="4114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D263C2-004F-F44B-90E7-6810AFAC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E354-758E-1643-B21C-1A255F33C8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18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EB237-91F9-6D45-A8C0-0E5F02B7D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3932237" cy="1697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5986D83-1700-1F45-8BC0-D4042E670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53000" y="360000"/>
            <a:ext cx="4689764" cy="5508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F7290C-7B30-394A-B42A-088661387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98F775-DE7D-7447-9D3B-393442B3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32875"/>
            <a:ext cx="4114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D263C2-004F-F44B-90E7-6810AFAC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E354-758E-1643-B21C-1A255F33C8A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22345E84-35B8-6545-8A1E-ABD14564E4D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823738" y="1149926"/>
            <a:ext cx="2007061" cy="47190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62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C104A33-3575-AD4D-BDCD-DBB884C36248}"/>
              </a:ext>
            </a:extLst>
          </p:cNvPr>
          <p:cNvSpPr/>
          <p:nvPr userDrawn="1"/>
        </p:nvSpPr>
        <p:spPr>
          <a:xfrm>
            <a:off x="11326801" y="6063438"/>
            <a:ext cx="503999" cy="50399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66B1B6-8FE6-4440-A191-C9109301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8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FFDE91-81B4-F54F-8056-A11B648F5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3087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470C69-AD20-0E4B-9EC1-0C6023E8E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EC6388-B57E-4345-A88D-7497D3021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6801" y="6132875"/>
            <a:ext cx="50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fld id="{C046E354-758E-1643-B21C-1A255F33C8A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EF0FDF6-263B-5246-96AD-27FDCA5078A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849600" y="360000"/>
            <a:ext cx="1981200" cy="5969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4FB300A-2FED-A440-AA92-83D8D053692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213378" y="6071682"/>
            <a:ext cx="2926114" cy="49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4EC6ECC-1153-134B-8215-FE73D1A626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8183" b="8183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1BDD8E6-44AF-0F47-94C4-ABDBAAE18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6688"/>
            <a:ext cx="8071413" cy="1646796"/>
          </a:xfrm>
        </p:spPr>
        <p:txBody>
          <a:bodyPr>
            <a:normAutofit/>
          </a:bodyPr>
          <a:lstStyle/>
          <a:p>
            <a:r>
              <a:rPr lang="de-DE" sz="5400" dirty="0"/>
              <a:t>Aplerbecker Frühschicht  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26CC33E-A720-AF43-8FB9-3C06BC4C2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25757"/>
            <a:ext cx="8071413" cy="2596368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Förderung der Aus- und Weiterbildung von Mitarbeitern </a:t>
            </a:r>
          </a:p>
          <a:p>
            <a:r>
              <a:rPr lang="de-DE" dirty="0"/>
              <a:t>Das Qualifizierungschancengesetz der Agentur für Arbeit 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B485E12-C820-D543-9BAF-7E6476015E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1046" y="3114463"/>
            <a:ext cx="3173880" cy="672344"/>
          </a:xfrm>
        </p:spPr>
        <p:txBody>
          <a:bodyPr/>
          <a:lstStyle/>
          <a:p>
            <a:r>
              <a:rPr lang="de-DE" dirty="0"/>
              <a:t>30.08.2024</a:t>
            </a:r>
          </a:p>
        </p:txBody>
      </p:sp>
    </p:spTree>
    <p:extLst>
      <p:ext uri="{BB962C8B-B14F-4D97-AF65-F5344CB8AC3E}">
        <p14:creationId xmlns:p14="http://schemas.microsoft.com/office/powerpoint/2010/main" val="692966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4EC6ECC-1153-134B-8215-FE73D1A626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8183" b="8183"/>
          <a:stretch>
            <a:fillRect/>
          </a:stretch>
        </p:blipFill>
        <p:spPr>
          <a:xfrm>
            <a:off x="0" y="0"/>
            <a:ext cx="12192000" cy="5735637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1BDD8E6-44AF-0F47-94C4-ABDBAAE18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" y="209551"/>
            <a:ext cx="11639550" cy="5419724"/>
          </a:xfrm>
        </p:spPr>
        <p:txBody>
          <a:bodyPr>
            <a:normAutofit/>
          </a:bodyPr>
          <a:lstStyle/>
          <a:p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B6BD961-E85D-301D-B87B-39416BBBBB8B}"/>
              </a:ext>
            </a:extLst>
          </p:cNvPr>
          <p:cNvSpPr txBox="1"/>
          <p:nvPr/>
        </p:nvSpPr>
        <p:spPr>
          <a:xfrm>
            <a:off x="933450" y="646113"/>
            <a:ext cx="112585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Weitere Möglichkeiten…</a:t>
            </a:r>
          </a:p>
          <a:p>
            <a:endParaRPr lang="de-DE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INQA Coaching das Beratungsprogramm für KMU </a:t>
            </a:r>
          </a:p>
          <a:p>
            <a:endParaRPr lang="de-DE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Onlineportal für berufliche Weiterbildung „</a:t>
            </a:r>
            <a:r>
              <a:rPr lang="de-DE" sz="2800" dirty="0" err="1">
                <a:solidFill>
                  <a:schemeClr val="bg1"/>
                </a:solidFill>
              </a:rPr>
              <a:t>meinNOW</a:t>
            </a:r>
            <a:r>
              <a:rPr lang="de-DE" sz="2800" dirty="0">
                <a:solidFill>
                  <a:schemeClr val="bg1"/>
                </a:solidFill>
              </a:rPr>
              <a:t>“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Ausbildung von Weiterbildungsmentoren im Betrieb Menti.net</a:t>
            </a:r>
          </a:p>
          <a:p>
            <a:r>
              <a:rPr lang="de-DE" sz="2800" dirty="0">
                <a:solidFill>
                  <a:schemeClr val="bg1"/>
                </a:solidFill>
              </a:rPr>
              <a:t>(kostenlose Seminare für Weiterbildungsmentoren im Unternehmen)</a:t>
            </a:r>
          </a:p>
          <a:p>
            <a:endParaRPr lang="de-DE" sz="2800" dirty="0">
              <a:solidFill>
                <a:schemeClr val="bg1"/>
              </a:solidFill>
            </a:endParaRPr>
          </a:p>
          <a:p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7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4EC6ECC-1153-134B-8215-FE73D1A626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8183" b="8183"/>
          <a:stretch>
            <a:fillRect/>
          </a:stretch>
        </p:blipFill>
        <p:spPr>
          <a:xfrm>
            <a:off x="6270" y="0"/>
            <a:ext cx="12192000" cy="5735637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1BDD8E6-44AF-0F47-94C4-ABDBAAE18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670384"/>
            <a:ext cx="10260633" cy="1154509"/>
          </a:xfrm>
        </p:spPr>
        <p:txBody>
          <a:bodyPr>
            <a:normAutofit/>
          </a:bodyPr>
          <a:lstStyle/>
          <a:p>
            <a:r>
              <a:rPr lang="de-DE" sz="5400" dirty="0"/>
              <a:t>DANKE FÜR IHRE AUFMERKSAMKEIT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716826D3-459E-DD4A-9860-F8B01492B032}"/>
              </a:ext>
            </a:extLst>
          </p:cNvPr>
          <p:cNvSpPr txBox="1">
            <a:spLocks/>
          </p:cNvSpPr>
          <p:nvPr/>
        </p:nvSpPr>
        <p:spPr>
          <a:xfrm>
            <a:off x="1524000" y="2204864"/>
            <a:ext cx="8071413" cy="2859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de-DE" sz="1600" b="1" dirty="0">
                <a:latin typeface="+mn-lt"/>
              </a:rPr>
            </a:br>
            <a:br>
              <a:rPr lang="de-DE" sz="1600" b="1" dirty="0">
                <a:latin typeface="+mn-lt"/>
              </a:rPr>
            </a:br>
            <a:br>
              <a:rPr lang="de-DE" sz="1600" b="1" dirty="0">
                <a:latin typeface="+mn-lt"/>
              </a:rPr>
            </a:br>
            <a:r>
              <a:rPr lang="de-DE" sz="1600" b="1" dirty="0">
                <a:latin typeface="+mn-lt"/>
              </a:rPr>
              <a:t>Regionalagentur Westfälisches Ruhrgebiet</a:t>
            </a:r>
          </a:p>
          <a:p>
            <a:pPr>
              <a:lnSpc>
                <a:spcPct val="100000"/>
              </a:lnSpc>
            </a:pP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sz="1600" dirty="0"/>
              <a:t>regionalagentur-</a:t>
            </a:r>
            <a:r>
              <a:rPr lang="de-DE" sz="1600" dirty="0" err="1"/>
              <a:t>wr.nrw</a:t>
            </a:r>
            <a:br>
              <a:rPr lang="de-DE" sz="1600" dirty="0"/>
            </a:b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sz="1600" dirty="0"/>
              <a:t>		</a:t>
            </a:r>
          </a:p>
          <a:p>
            <a:pPr>
              <a:lnSpc>
                <a:spcPct val="100000"/>
              </a:lnSpc>
            </a:pPr>
            <a:endParaRPr lang="de-DE" sz="1600" dirty="0"/>
          </a:p>
          <a:p>
            <a:pPr>
              <a:lnSpc>
                <a:spcPct val="100000"/>
              </a:lnSpc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8424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4EC6ECC-1153-134B-8215-FE73D1A626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8183" b="8183"/>
          <a:stretch>
            <a:fillRect/>
          </a:stretch>
        </p:blipFill>
        <p:spPr>
          <a:xfrm>
            <a:off x="0" y="0"/>
            <a:ext cx="12192000" cy="5735637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1BDD8E6-44AF-0F47-94C4-ABDBAAE18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" y="209551"/>
            <a:ext cx="11639550" cy="5419724"/>
          </a:xfrm>
        </p:spPr>
        <p:txBody>
          <a:bodyPr>
            <a:normAutofit/>
          </a:bodyPr>
          <a:lstStyle/>
          <a:p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B6BD961-E85D-301D-B87B-39416BBBBB8B}"/>
              </a:ext>
            </a:extLst>
          </p:cNvPr>
          <p:cNvSpPr txBox="1"/>
          <p:nvPr/>
        </p:nvSpPr>
        <p:spPr>
          <a:xfrm>
            <a:off x="3872970" y="769938"/>
            <a:ext cx="719137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Regionalagentur Westfälisches Ruhrgebiet </a:t>
            </a:r>
          </a:p>
          <a:p>
            <a:endParaRPr lang="de-DE" sz="3200" dirty="0">
              <a:solidFill>
                <a:schemeClr val="bg1"/>
              </a:solidFill>
            </a:endParaRPr>
          </a:p>
          <a:p>
            <a:r>
              <a:rPr lang="de-DE" sz="3200" dirty="0">
                <a:solidFill>
                  <a:schemeClr val="bg1"/>
                </a:solidFill>
              </a:rPr>
              <a:t>Ihre Ansprechpartnerin:</a:t>
            </a:r>
          </a:p>
          <a:p>
            <a:endParaRPr lang="de-DE" sz="3200" dirty="0">
              <a:solidFill>
                <a:schemeClr val="bg1"/>
              </a:solidFill>
            </a:endParaRPr>
          </a:p>
          <a:p>
            <a:r>
              <a:rPr lang="de-DE" sz="3200" dirty="0">
                <a:solidFill>
                  <a:schemeClr val="bg1"/>
                </a:solidFill>
              </a:rPr>
              <a:t>Patrycja Peters  </a:t>
            </a:r>
          </a:p>
          <a:p>
            <a:r>
              <a:rPr lang="de-DE" sz="3200" dirty="0">
                <a:solidFill>
                  <a:schemeClr val="bg1"/>
                </a:solidFill>
              </a:rPr>
              <a:t>Tel: 0231-50 29877</a:t>
            </a:r>
          </a:p>
          <a:p>
            <a:r>
              <a:rPr lang="de-DE" sz="3200" dirty="0">
                <a:solidFill>
                  <a:schemeClr val="bg1"/>
                </a:solidFill>
              </a:rPr>
              <a:t>Mail: kipeters@stadtdo.de</a:t>
            </a:r>
          </a:p>
          <a:p>
            <a:endParaRPr lang="de-DE" sz="3200" dirty="0">
              <a:solidFill>
                <a:schemeClr val="bg1"/>
              </a:solidFill>
            </a:endParaRPr>
          </a:p>
          <a:p>
            <a:endParaRPr lang="de-DE" sz="3200" dirty="0">
              <a:solidFill>
                <a:schemeClr val="bg1"/>
              </a:solidFill>
            </a:endParaRPr>
          </a:p>
          <a:p>
            <a:endParaRPr lang="de-DE" sz="3200" dirty="0">
              <a:solidFill>
                <a:schemeClr val="bg1"/>
              </a:solidFill>
            </a:endParaRPr>
          </a:p>
          <a:p>
            <a:endParaRPr lang="de-DE" sz="3200" dirty="0">
              <a:solidFill>
                <a:schemeClr val="bg1"/>
              </a:solidFill>
            </a:endParaRPr>
          </a:p>
          <a:p>
            <a:endParaRPr lang="de-DE" sz="3200" dirty="0">
              <a:solidFill>
                <a:schemeClr val="bg1"/>
              </a:solidFill>
            </a:endParaRPr>
          </a:p>
          <a:p>
            <a:endParaRPr lang="de-DE" sz="3200" dirty="0">
              <a:solidFill>
                <a:schemeClr val="bg1"/>
              </a:solidFill>
            </a:endParaRPr>
          </a:p>
          <a:p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1673BBD-2433-D9F0-B5EC-B232C515F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646113"/>
            <a:ext cx="2745317" cy="411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9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4EC6ECC-1153-134B-8215-FE73D1A626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8183" b="8183"/>
          <a:stretch>
            <a:fillRect/>
          </a:stretch>
        </p:blipFill>
        <p:spPr>
          <a:xfrm>
            <a:off x="0" y="0"/>
            <a:ext cx="12192000" cy="5735637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1BDD8E6-44AF-0F47-94C4-ABDBAAE18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" y="209551"/>
            <a:ext cx="11639550" cy="5419724"/>
          </a:xfrm>
        </p:spPr>
        <p:txBody>
          <a:bodyPr>
            <a:normAutofit/>
          </a:bodyPr>
          <a:lstStyle/>
          <a:p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B6BD961-E85D-301D-B87B-39416BBBBB8B}"/>
              </a:ext>
            </a:extLst>
          </p:cNvPr>
          <p:cNvSpPr txBox="1"/>
          <p:nvPr/>
        </p:nvSpPr>
        <p:spPr>
          <a:xfrm>
            <a:off x="933450" y="646113"/>
            <a:ext cx="112585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>
              <a:solidFill>
                <a:schemeClr val="bg1"/>
              </a:solidFill>
            </a:endParaRPr>
          </a:p>
          <a:p>
            <a:r>
              <a:rPr lang="de-DE" sz="3200" u="sng" dirty="0">
                <a:solidFill>
                  <a:schemeClr val="bg1"/>
                </a:solidFill>
              </a:rPr>
              <a:t>Ziel des Qualifizierungschancengesetzes</a:t>
            </a:r>
          </a:p>
          <a:p>
            <a:endParaRPr lang="de-DE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 Erweiterung der beruflichen Kompetenzen von Mitarbeitern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Anpassung an den Wandel des Arbeitsmarktes </a:t>
            </a:r>
          </a:p>
        </p:txBody>
      </p:sp>
    </p:spTree>
    <p:extLst>
      <p:ext uri="{BB962C8B-B14F-4D97-AF65-F5344CB8AC3E}">
        <p14:creationId xmlns:p14="http://schemas.microsoft.com/office/powerpoint/2010/main" val="292292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4EC6ECC-1153-134B-8215-FE73D1A626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8183" b="8183"/>
          <a:stretch>
            <a:fillRect/>
          </a:stretch>
        </p:blipFill>
        <p:spPr>
          <a:xfrm>
            <a:off x="0" y="0"/>
            <a:ext cx="12192000" cy="5735637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1BDD8E6-44AF-0F47-94C4-ABDBAAE18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" y="209551"/>
            <a:ext cx="11639550" cy="5419724"/>
          </a:xfrm>
        </p:spPr>
        <p:txBody>
          <a:bodyPr>
            <a:normAutofit/>
          </a:bodyPr>
          <a:lstStyle/>
          <a:p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B6BD961-E85D-301D-B87B-39416BBBBB8B}"/>
              </a:ext>
            </a:extLst>
          </p:cNvPr>
          <p:cNvSpPr txBox="1"/>
          <p:nvPr/>
        </p:nvSpPr>
        <p:spPr>
          <a:xfrm>
            <a:off x="342900" y="387627"/>
            <a:ext cx="118491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>
              <a:solidFill>
                <a:schemeClr val="bg1"/>
              </a:solidFill>
            </a:endParaRPr>
          </a:p>
          <a:p>
            <a:r>
              <a:rPr lang="de-DE" sz="3200" dirty="0">
                <a:solidFill>
                  <a:schemeClr val="bg1"/>
                </a:solidFill>
              </a:rPr>
              <a:t>Gefördert werden Beschäftigte in Unternehmen: </a:t>
            </a:r>
          </a:p>
          <a:p>
            <a:endParaRPr lang="de-DE" sz="32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dirty="0">
                <a:solidFill>
                  <a:schemeClr val="bg1"/>
                </a:solidFill>
              </a:rPr>
              <a:t>deren Arbeitsplatz von Strukturwandel bedroht wird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dirty="0">
                <a:solidFill>
                  <a:schemeClr val="bg1"/>
                </a:solidFill>
              </a:rPr>
              <a:t>oder durch neue Technologien ersetzt werden könnte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dirty="0">
                <a:solidFill>
                  <a:schemeClr val="bg1"/>
                </a:solidFill>
              </a:rPr>
              <a:t> Personen, die sich in einem Engpassberuf weiterbilden wollen</a:t>
            </a:r>
          </a:p>
          <a:p>
            <a:r>
              <a:rPr lang="de-DE" sz="3200" dirty="0">
                <a:solidFill>
                  <a:schemeClr val="bg1"/>
                </a:solidFill>
              </a:rPr>
              <a:t>unabhängig von Alter, Ausbildung, Betriebsgröße, oder Dauer der Betriebszugehörigkeit </a:t>
            </a:r>
          </a:p>
        </p:txBody>
      </p:sp>
    </p:spTree>
    <p:extLst>
      <p:ext uri="{BB962C8B-B14F-4D97-AF65-F5344CB8AC3E}">
        <p14:creationId xmlns:p14="http://schemas.microsoft.com/office/powerpoint/2010/main" val="2048273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4EC6ECC-1153-134B-8215-FE73D1A626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8183" b="8183"/>
          <a:stretch>
            <a:fillRect/>
          </a:stretch>
        </p:blipFill>
        <p:spPr>
          <a:xfrm>
            <a:off x="0" y="0"/>
            <a:ext cx="12192000" cy="5735637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1BDD8E6-44AF-0F47-94C4-ABDBAAE18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" y="209551"/>
            <a:ext cx="11639550" cy="5419724"/>
          </a:xfrm>
        </p:spPr>
        <p:txBody>
          <a:bodyPr>
            <a:normAutofit/>
          </a:bodyPr>
          <a:lstStyle/>
          <a:p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B6BD961-E85D-301D-B87B-39416BBBBB8B}"/>
              </a:ext>
            </a:extLst>
          </p:cNvPr>
          <p:cNvSpPr txBox="1"/>
          <p:nvPr/>
        </p:nvSpPr>
        <p:spPr>
          <a:xfrm>
            <a:off x="1003024" y="474672"/>
            <a:ext cx="112585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>
                <a:solidFill>
                  <a:schemeClr val="bg1"/>
                </a:solidFill>
              </a:rPr>
              <a:t>Engpassberufe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</a:p>
          <a:p>
            <a:endParaRPr lang="de-DE" sz="3200" dirty="0">
              <a:solidFill>
                <a:schemeClr val="bg1"/>
              </a:solidFill>
            </a:endParaRPr>
          </a:p>
          <a:p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DA7210-9D7A-DFDA-26A4-D217CC0BDC5D}"/>
              </a:ext>
            </a:extLst>
          </p:cNvPr>
          <p:cNvSpPr txBox="1"/>
          <p:nvPr/>
        </p:nvSpPr>
        <p:spPr>
          <a:xfrm>
            <a:off x="765313" y="1122363"/>
            <a:ext cx="1003852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bg1"/>
                </a:solidFill>
              </a:rPr>
              <a:t>2022 gab es in Deutschland bereits 200 Engpassberufe bei allen drei Anforderungsniveaus (Ausbildungsberufe, Akademische Berufe und Berufe mit Abschluss einer Fortbildung)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Pflegeberufe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Medizinische Berufe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Bau- und Handwerk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IT-Berufe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ErzieherInnen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Berufskraftfahrer </a:t>
            </a:r>
          </a:p>
        </p:txBody>
      </p:sp>
    </p:spTree>
    <p:extLst>
      <p:ext uri="{BB962C8B-B14F-4D97-AF65-F5344CB8AC3E}">
        <p14:creationId xmlns:p14="http://schemas.microsoft.com/office/powerpoint/2010/main" val="93834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4EC6ECC-1153-134B-8215-FE73D1A626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8183" b="8183"/>
          <a:stretch>
            <a:fillRect/>
          </a:stretch>
        </p:blipFill>
        <p:spPr>
          <a:xfrm>
            <a:off x="0" y="0"/>
            <a:ext cx="12192000" cy="5735637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1BDD8E6-44AF-0F47-94C4-ABDBAAE18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" y="209551"/>
            <a:ext cx="11639550" cy="5419724"/>
          </a:xfrm>
        </p:spPr>
        <p:txBody>
          <a:bodyPr>
            <a:normAutofit/>
          </a:bodyPr>
          <a:lstStyle/>
          <a:p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B6BD961-E85D-301D-B87B-39416BBBBB8B}"/>
              </a:ext>
            </a:extLst>
          </p:cNvPr>
          <p:cNvSpPr txBox="1"/>
          <p:nvPr/>
        </p:nvSpPr>
        <p:spPr>
          <a:xfrm>
            <a:off x="933450" y="646113"/>
            <a:ext cx="112585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>
                <a:solidFill>
                  <a:schemeClr val="bg1"/>
                </a:solidFill>
              </a:rPr>
              <a:t>Förderung durch die Agentur für Arbeit </a:t>
            </a:r>
          </a:p>
          <a:p>
            <a:endParaRPr lang="de-DE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Grundsätzlich jeder Betrieb wird gefördert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Förderung bis zu 100 % für Beschäftigte ohne Berufsabschluss oder geringqualifizierte</a:t>
            </a:r>
          </a:p>
          <a:p>
            <a:r>
              <a:rPr lang="de-DE" sz="2400" dirty="0">
                <a:solidFill>
                  <a:schemeClr val="bg1"/>
                </a:solidFill>
              </a:rPr>
              <a:t>       Personen, die mindestens 4 Jahre eine an oder ungelernte Tätigkeit ausgeübt haben 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Unter 50 Mitarbeiter bis zu 75 % Förderung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Ab 50-499 Mitarbeiter bis zu 50 % Förderung </a:t>
            </a:r>
          </a:p>
          <a:p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4EC6ECC-1153-134B-8215-FE73D1A626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8183" b="8183"/>
          <a:stretch>
            <a:fillRect/>
          </a:stretch>
        </p:blipFill>
        <p:spPr>
          <a:xfrm>
            <a:off x="0" y="0"/>
            <a:ext cx="12192000" cy="5735637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1BDD8E6-44AF-0F47-94C4-ABDBAAE18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" y="209551"/>
            <a:ext cx="11639550" cy="5419724"/>
          </a:xfrm>
        </p:spPr>
        <p:txBody>
          <a:bodyPr>
            <a:normAutofit/>
          </a:bodyPr>
          <a:lstStyle/>
          <a:p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B6BD961-E85D-301D-B87B-39416BBBBB8B}"/>
              </a:ext>
            </a:extLst>
          </p:cNvPr>
          <p:cNvSpPr txBox="1"/>
          <p:nvPr/>
        </p:nvSpPr>
        <p:spPr>
          <a:xfrm>
            <a:off x="933450" y="646113"/>
            <a:ext cx="112585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>
                <a:solidFill>
                  <a:schemeClr val="bg1"/>
                </a:solidFill>
              </a:rPr>
              <a:t>Voraussetzungen für Förderung</a:t>
            </a:r>
          </a:p>
          <a:p>
            <a:endParaRPr lang="de-DE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Die geplante Weiterbildung muss arbeitsplatzbezogene Kenntnisse vermitteln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Es darf sich nicht um eine kurzfristige Weiterbildung/Qualifizierung handeln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Umfang der Weiterbildung/Qualifizierung muss mind. 120 Stunden betragen 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Eine bereits abgeschlossenen Weiterbildung muss mind. 4 Jahre zurückliegen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Durchführung durch externe Träger  z.B. Träger mit AZAV Zertifizierung </a:t>
            </a:r>
          </a:p>
          <a:p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4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4EC6ECC-1153-134B-8215-FE73D1A626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8183" b="8183"/>
          <a:stretch>
            <a:fillRect/>
          </a:stretch>
        </p:blipFill>
        <p:spPr>
          <a:xfrm>
            <a:off x="0" y="0"/>
            <a:ext cx="12192000" cy="5735637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1BDD8E6-44AF-0F47-94C4-ABDBAAE18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" y="209551"/>
            <a:ext cx="11639550" cy="5419724"/>
          </a:xfrm>
        </p:spPr>
        <p:txBody>
          <a:bodyPr>
            <a:normAutofit/>
          </a:bodyPr>
          <a:lstStyle/>
          <a:p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B6BD961-E85D-301D-B87B-39416BBBBB8B}"/>
              </a:ext>
            </a:extLst>
          </p:cNvPr>
          <p:cNvSpPr txBox="1"/>
          <p:nvPr/>
        </p:nvSpPr>
        <p:spPr>
          <a:xfrm>
            <a:off x="552450" y="526774"/>
            <a:ext cx="116395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>
                <a:solidFill>
                  <a:schemeClr val="bg1"/>
                </a:solidFill>
              </a:rPr>
              <a:t>Welche Kosten werden übernommen: </a:t>
            </a:r>
          </a:p>
          <a:p>
            <a:endParaRPr lang="de-DE" sz="3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Kosten, die in Zusammenhang mit der Weiterbildung entstehen </a:t>
            </a:r>
          </a:p>
          <a:p>
            <a:r>
              <a:rPr lang="de-DE" sz="2000" dirty="0">
                <a:solidFill>
                  <a:schemeClr val="bg1"/>
                </a:solidFill>
              </a:rPr>
              <a:t>(Lehrgangskosten, Fahrtkosten, Kosten für auswertige Unterbringung und Verpflegung)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Die BA bezuschusst  auch das Arbeitsentgelt für die Zeit der Weiterbildung, in der eine </a:t>
            </a:r>
          </a:p>
          <a:p>
            <a:r>
              <a:rPr lang="de-DE" sz="2400" dirty="0">
                <a:solidFill>
                  <a:schemeClr val="bg1"/>
                </a:solidFill>
              </a:rPr>
              <a:t>     Erwerbstätigkeit nicht möglich ist.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Voraussetzung für Bezuschussung der Arbeitsentgeltes : </a:t>
            </a:r>
          </a:p>
          <a:p>
            <a:r>
              <a:rPr lang="de-DE" sz="2400" dirty="0">
                <a:solidFill>
                  <a:schemeClr val="bg1"/>
                </a:solidFill>
              </a:rPr>
              <a:t>        eine Arbeitslosigkeit wird abgewendet , Qualifikationen des MA werden verbessert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4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4EC6ECC-1153-134B-8215-FE73D1A626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8183" b="8183"/>
          <a:stretch>
            <a:fillRect/>
          </a:stretch>
        </p:blipFill>
        <p:spPr>
          <a:xfrm>
            <a:off x="0" y="0"/>
            <a:ext cx="12192000" cy="5735637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1BDD8E6-44AF-0F47-94C4-ABDBAAE18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" y="209551"/>
            <a:ext cx="11639550" cy="5419724"/>
          </a:xfrm>
        </p:spPr>
        <p:txBody>
          <a:bodyPr>
            <a:normAutofit/>
          </a:bodyPr>
          <a:lstStyle/>
          <a:p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B6BD961-E85D-301D-B87B-39416BBBBB8B}"/>
              </a:ext>
            </a:extLst>
          </p:cNvPr>
          <p:cNvSpPr txBox="1"/>
          <p:nvPr/>
        </p:nvSpPr>
        <p:spPr>
          <a:xfrm>
            <a:off x="552450" y="634181"/>
            <a:ext cx="116395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>
                <a:solidFill>
                  <a:schemeClr val="bg1"/>
                </a:solidFill>
              </a:rPr>
              <a:t>Zuschüsse und Qualifizierungsgeld :  </a:t>
            </a:r>
          </a:p>
          <a:p>
            <a:endParaRPr lang="de-DE" sz="32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chemeClr val="bg1"/>
                </a:solidFill>
              </a:rPr>
              <a:t>unter 50 Mitarbeitern --- 75 % Arbeitsentgeltzuschuss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chemeClr val="bg1"/>
                </a:solidFill>
              </a:rPr>
              <a:t>50-499 Mitarbeiter --- 50 % Arbeitsentgeltzuschuss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chemeClr val="bg1"/>
                </a:solidFill>
              </a:rPr>
              <a:t>bei Arbeitnehmern ohne Berufsabschluss Zuschuss bis zu Höhe des regulären Arbeitsentgeltes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de-DE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de-DE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chemeClr val="bg1"/>
                </a:solidFill>
              </a:rPr>
              <a:t> ab dem 01.04.2024 können auch Beschäftigte ein Qualifizierungsgeld erhalten 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chemeClr val="bg1"/>
                </a:solidFill>
              </a:rPr>
              <a:t>wenn während der Weiterbildung ein reduziertes Nettogehalt erzielt wird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chemeClr val="bg1"/>
                </a:solidFill>
              </a:rPr>
              <a:t>Das Qualifizierungsgeld beträgt 60 % der durchschnittlichen Nettodifferenz, bei Mitarbeitern mit Kindern 67 %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chemeClr val="bg1"/>
                </a:solidFill>
              </a:rPr>
              <a:t>Das Qualifizierungsgeld kann auch von dem Arbeitgeber beantragt werden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de-DE" sz="20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87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RWR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6B254"/>
      </a:accent1>
      <a:accent2>
        <a:srgbClr val="419349"/>
      </a:accent2>
      <a:accent3>
        <a:srgbClr val="275E2C"/>
      </a:accent3>
      <a:accent4>
        <a:srgbClr val="BC302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Office PowerPoint</Application>
  <PresentationFormat>Breitbild</PresentationFormat>
  <Paragraphs>104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</vt:lpstr>
      <vt:lpstr>Aplerbecker Frühschicht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DANKE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Kinga Patrycja Peters</cp:lastModifiedBy>
  <cp:revision>67</cp:revision>
  <dcterms:created xsi:type="dcterms:W3CDTF">2023-03-28T16:18:36Z</dcterms:created>
  <dcterms:modified xsi:type="dcterms:W3CDTF">2024-08-28T10:36:02Z</dcterms:modified>
</cp:coreProperties>
</file>